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669280"/>
            <a:ext cx="12191695" cy="54864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9875520" y="457200"/>
            <a:ext cx="1280160" cy="128016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Hexagon 4"/>
          <p:cNvSpPr/>
          <p:nvPr/>
        </p:nvSpPr>
        <p:spPr>
          <a:xfrm rot="1800000">
            <a:off x="10744200" y="1783080"/>
            <a:ext cx="822960" cy="82296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Hexagon 5"/>
          <p:cNvSpPr/>
          <p:nvPr/>
        </p:nvSpPr>
        <p:spPr>
          <a:xfrm rot="1800000">
            <a:off x="9418320" y="2011680"/>
            <a:ext cx="548640" cy="54864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Hexagon 6"/>
          <p:cNvSpPr/>
          <p:nvPr/>
        </p:nvSpPr>
        <p:spPr>
          <a:xfrm rot="1800000">
            <a:off x="1005840" y="5852160"/>
            <a:ext cx="731520" cy="73152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0972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C89B3C"/>
                </a:solidFill>
                <a:latin typeface="Liberation Sans"/>
              </a:rPr>
              <a:t>PROTEPRIME  · 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73736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FFFFFF"/>
                </a:solidFill>
                <a:latin typeface="Liberation Sans"/>
              </a:rPr>
              <a:t>Apresentação Comercial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92608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0">
                <a:solidFill>
                  <a:srgbClr val="FFFFFF"/>
                </a:solidFill>
                <a:latin typeface="Liberation Sans"/>
              </a:rPr>
              <a:t>Soluções em embalagens plásticas</a:t>
            </a:r>
          </a:p>
          <a:p>
            <a:pPr algn="l"/>
            <a:r>
              <a:rPr sz="2800" b="0">
                <a:solidFill>
                  <a:srgbClr val="FFFFFF"/>
                </a:solidFill>
                <a:latin typeface="Liberation Sans"/>
              </a:rPr>
              <a:t>por segmento industrial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4663440"/>
            <a:ext cx="731520" cy="4572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Certificação ISO 9001  ·  Automotivo  ·  Hospitalar  ·  Moveleiro  ·  Metalúrgica  ·  Logística  ·  CDs  ·  Revendedores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4360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Liberation Sans"/>
              </a:rPr>
              <a:t>www.proteprime.com.br  ·  marketing@proteprime.com.br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ENVELOPES DE SEGURANÇA E PROTEÇÃO DE CARGAS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Logística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Linha completa para e-commerce, transportadoras e centros logísticos: envelopes invioláveis, bolhas e filmes stretch.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 de Segurança COEX (plástico, branco/preto)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 Cinza Econômico (plástico, alto volume)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 Bolha (com ou sem bolha interna)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Filme Stretch Pré-Estirado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Bolha cortada e picotada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5" name="Hexagon 24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Inviolabilidade evidencia adulteração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Bolha interna opcional protege eletrônicos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Filme pré-estirado reduz consumo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Padrão logístico para cargas paletizadas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ALTO VOLUME, PADRONIZAÇÃO E PROGRAMA CONTÍNUO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CDs Comércios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Solução dedicada a centros de distribuição e redes de comércio: fluxo contínuo, personalização e regularidade de entrega.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Sacolas plásticas personalizadas com a marca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Envelopes de segurança em alto volume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Filmes stretch para paletização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Bolha para proteção de produtos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Sacos técnicos por tipo de mercadoria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5" name="Hexagon 24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Reposição programada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Personalização com marca do varejo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Preço competitivo por volume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Padronização entre lotes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CANAL DE DISTRIBUIÇÃO COM MARGEM E REGULARIDADE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Revendedores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Linha de alto giro para revendedores e distribuidores de embalagens, com produção consistente e condições comerciais para volume.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Plástico Bolha Virgem (transparente, Gr12–Gr120)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Plástico Bolha Reciclado Canela (fosca, econômica)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 de Segurança COEX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 Cinza Econômico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Sacolas Alça Vazada (boca de palhaço)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5" name="Hexagon 24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Volume e prazo para revenda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SKUs variados atendem perfis diversos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Marca própria disponível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Entrega programada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188720"/>
            <a:ext cx="12191695" cy="54864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0607040" y="36576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Hexagon 4"/>
          <p:cNvSpPr/>
          <p:nvPr/>
        </p:nvSpPr>
        <p:spPr>
          <a:xfrm rot="1800000">
            <a:off x="10012680" y="5532120"/>
            <a:ext cx="822960" cy="82296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46304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C89B3C"/>
                </a:solidFill>
                <a:latin typeface="Liberation Sans"/>
              </a:rPr>
              <a:t>VAMOS CONVERSAR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920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1">
                <a:solidFill>
                  <a:srgbClr val="FFFFFF"/>
                </a:solidFill>
                <a:latin typeface="Liberation Sans"/>
              </a:rPr>
              <a:t>Solicite seu orçamento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17520"/>
            <a:ext cx="10058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Liberation Sans"/>
              </a:rPr>
              <a:t>Nossa equipe comercial desenha a embalagem certa</a:t>
            </a:r>
          </a:p>
          <a:p>
            <a:pPr algn="l"/>
            <a:r>
              <a:rPr sz="1800" b="0">
                <a:solidFill>
                  <a:srgbClr val="FFFFFF"/>
                </a:solidFill>
                <a:latin typeface="Liberation Sans"/>
              </a:rPr>
              <a:t>para o seu processo, em qualquer segmento.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4572000"/>
            <a:ext cx="3657600" cy="146304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4572000"/>
            <a:ext cx="3657600" cy="54864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47548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89B3C"/>
                </a:solidFill>
                <a:latin typeface="Liberation Sans"/>
              </a:rPr>
              <a:t>E-MAIL COMERCIAL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5074920"/>
            <a:ext cx="32918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Liberation Sans"/>
              </a:rPr>
              <a:t>marketing@proteprime.com.br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63440" y="4572000"/>
            <a:ext cx="3657600" cy="146304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663440" y="4572000"/>
            <a:ext cx="3657600" cy="54864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892040" y="47548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89B3C"/>
                </a:solidFill>
                <a:latin typeface="Liberation Sans"/>
              </a:rPr>
              <a:t>SITE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5074920"/>
            <a:ext cx="32918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Liberation Sans"/>
              </a:rPr>
              <a:t>www.proteprime.com.br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03920" y="4572000"/>
            <a:ext cx="3657600" cy="146304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503920" y="4572000"/>
            <a:ext cx="3657600" cy="54864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732520" y="47548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89B3C"/>
                </a:solidFill>
                <a:latin typeface="Liberation Sans"/>
              </a:rPr>
              <a:t>SEGMENTOS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32520" y="5074920"/>
            <a:ext cx="32918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Liberation Sans"/>
              </a:rPr>
              <a:t>Automotivo · Metalúrgica · Hospitalar</a:t>
            </a:r>
          </a:p>
          <a:p>
            <a:pPr algn="l"/>
            <a:r>
              <a:rPr sz="1300" b="1">
                <a:solidFill>
                  <a:srgbClr val="FFFFFF"/>
                </a:solidFill>
                <a:latin typeface="Liberation Sans"/>
              </a:rPr>
              <a:t>Moveleiro · Logística · CDs · Revendedores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630936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C89B3C"/>
                </a:solidFill>
                <a:latin typeface="Liberation Sans"/>
              </a:rPr>
              <a:t>PROTEPRIME  ·  APRESENTAÇÃO COMERCIAL 2026  ·  Prime Protection Group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QUEM SOMOS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Proteprime — Prime Protection Group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6858000" cy="3657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1A1A1A"/>
                </a:solidFill>
                <a:latin typeface="Liberation Sans"/>
              </a:rPr>
              <a:t>Indústria brasileira de embalagens plásticas técnicas com décadas de experiência em desenvolver soluções sob medida para os segmentos mais exigentes do mercado.</a:t>
            </a:r>
          </a:p>
          <a:p>
            <a:pPr algn="l"/>
            <a:r>
              <a:rPr sz="1500" b="0">
                <a:solidFill>
                  <a:srgbClr val="1A1A1A"/>
                </a:solidFill>
                <a:latin typeface="Liberation Sans"/>
              </a:rPr>
              <a:t/>
            </a:r>
          </a:p>
          <a:p>
            <a:pPr algn="l"/>
            <a:r>
              <a:rPr sz="1500" b="0">
                <a:solidFill>
                  <a:srgbClr val="1A1A1A"/>
                </a:solidFill>
                <a:latin typeface="Liberation Sans"/>
              </a:rPr>
              <a:t>Do chão de fábrica automotivo ao centro cirúrgico, do centro de distribuição ao showroom moveleiro — cada embalagem Proteprime é projetada para proteger, identificar e otimizar o processo do cliente.</a:t>
            </a:r>
          </a:p>
          <a:p>
            <a:pPr algn="l"/>
            <a:r>
              <a:rPr sz="1500" b="0">
                <a:solidFill>
                  <a:srgbClr val="1A1A1A"/>
                </a:solidFill>
                <a:latin typeface="Liberation Sans"/>
              </a:rPr>
              <a:t/>
            </a:r>
          </a:p>
          <a:p>
            <a:pPr algn="l"/>
            <a:r>
              <a:rPr sz="1500" b="0">
                <a:solidFill>
                  <a:srgbClr val="1A1A1A"/>
                </a:solidFill>
                <a:latin typeface="Liberation Sans"/>
              </a:rPr>
              <a:t>Somos parte do Prime Protection Group, um ecossistema focado em proteção, engenharia de embalagem e performance operacional.</a:t>
            </a:r>
          </a:p>
        </p:txBody>
      </p:sp>
      <p:sp>
        <p:nvSpPr>
          <p:cNvPr id="9" name="Rectangle 8"/>
          <p:cNvSpPr/>
          <p:nvPr/>
        </p:nvSpPr>
        <p:spPr>
          <a:xfrm>
            <a:off x="7863840" y="1920240"/>
            <a:ext cx="3840480" cy="4206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863840" y="1920240"/>
            <a:ext cx="384048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38160" y="214884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7A1E2C"/>
                </a:solidFill>
                <a:latin typeface="Liberation Sans"/>
              </a:rPr>
              <a:t>+30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228600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anos de mercado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38160" y="310896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7A1E2C"/>
                </a:solidFill>
                <a:latin typeface="Liberation Sans"/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40" y="324612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segmentos atendidos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8160" y="406908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7A1E2C"/>
                </a:solidFill>
                <a:latin typeface="Liberation Sans"/>
              </a:rPr>
              <a:t>100%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40" y="420624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ISO 9001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8160" y="502920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7A1E2C"/>
                </a:solidFill>
                <a:latin typeface="Liberation Sans"/>
              </a:rPr>
              <a:t>BR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92640" y="5166360"/>
            <a:ext cx="1920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produção nacional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NOSSA ESSÊNCIA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Missão · Visão · Valores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2011680"/>
            <a:ext cx="36576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011680"/>
            <a:ext cx="36576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Hexagon 9"/>
          <p:cNvSpPr/>
          <p:nvPr/>
        </p:nvSpPr>
        <p:spPr>
          <a:xfrm rot="1800000">
            <a:off x="868680" y="2240280"/>
            <a:ext cx="457200" cy="4572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88036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7A1E2C"/>
                </a:solidFill>
                <a:latin typeface="Liberation Sans"/>
              </a:rPr>
              <a:t>MISSÃO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429000"/>
            <a:ext cx="310896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Liberation Sans"/>
              </a:rPr>
              <a:t>Desenvolver embalagens plásticas técnicas que protejam produtos, otimizem processos e superem as expectativas de cada segmento industrial.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34840" y="2011680"/>
            <a:ext cx="36576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34840" y="2011680"/>
            <a:ext cx="36576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Hexagon 14"/>
          <p:cNvSpPr/>
          <p:nvPr/>
        </p:nvSpPr>
        <p:spPr>
          <a:xfrm rot="1800000">
            <a:off x="4663440" y="2240280"/>
            <a:ext cx="457200" cy="4572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09160" y="288036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7A1E2C"/>
                </a:solidFill>
                <a:latin typeface="Liberation Sans"/>
              </a:rPr>
              <a:t>VISÃO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3429000"/>
            <a:ext cx="310896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Liberation Sans"/>
              </a:rPr>
              <a:t>Ser referência nacional em soluções de embalagem por segmento, reconhecida pela excelência técnica, inovação e parceria com nossos clientes.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0" y="2011680"/>
            <a:ext cx="36576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29600" y="2011680"/>
            <a:ext cx="36576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Hexagon 19"/>
          <p:cNvSpPr/>
          <p:nvPr/>
        </p:nvSpPr>
        <p:spPr>
          <a:xfrm rot="1800000">
            <a:off x="8458200" y="2240280"/>
            <a:ext cx="457200" cy="4572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03920" y="288036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7A1E2C"/>
                </a:solidFill>
                <a:latin typeface="Liberation Sans"/>
              </a:rPr>
              <a:t>VALORES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3429000"/>
            <a:ext cx="310896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Liberation Sans"/>
              </a:rPr>
              <a:t>Qualidade certificada · Ética · Inovação · Sustentabilidade · Compromisso com o cliente · Segurança do produto embalado.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POR QUE PROTEPRIME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Diferenciais que sustentam a parceria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92024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192024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05740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Certificação ISO 9001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46888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Processos auditados e rastreabilidade em toda a cadeia.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92024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309360" y="192024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37960" y="205740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Engenharia por segmento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246888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Cada linha nasce da rotina real do cliente, não de um catálogo genérico.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333756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333756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347472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Capacidade produtiva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388620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Parque fabril para atender do lote piloto ao contrato de alto volume.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9360" y="333756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309360" y="333756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60" y="347472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Personalização técnica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88620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Gramatura, largura, cor, VCI, antiestático, impressão até 4 cores.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75488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475488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489204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Sustentabilidade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680" y="530352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Resinas recicladas, reprocessadas e biodegradáveis quando o segmento permite.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4754880"/>
            <a:ext cx="5486400" cy="1234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09360" y="4754880"/>
            <a:ext cx="73152" cy="1234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4892040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Entrega programada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37960" y="530352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Liberation Sans"/>
              </a:rPr>
              <a:t>Reposição planejada para reduzir estoque parado e ruptura no cliente.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SOLUÇÕES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Sete segmentos atendidos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Hexagon 8"/>
          <p:cNvSpPr/>
          <p:nvPr/>
        </p:nvSpPr>
        <p:spPr>
          <a:xfrm rot="1800000">
            <a:off x="845820" y="2199132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00200" y="2011680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Automotivo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2423160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Capa/Saco VCI, Condolino, capas para faróis, para-choques, retrovisor, escapamento, virabrequim.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44768" y="1828800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Hexagon 12"/>
          <p:cNvSpPr/>
          <p:nvPr/>
        </p:nvSpPr>
        <p:spPr>
          <a:xfrm rot="1800000">
            <a:off x="6350508" y="2199132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04888" y="2011680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Metalúrgica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4888" y="2423160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Sacos PEBD lisos ou impressos, Saco Bolha Antiestático, Saco Liso VCI, Filme Shrink, Lonas Bolha.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2990088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Hexagon 16"/>
          <p:cNvSpPr/>
          <p:nvPr/>
        </p:nvSpPr>
        <p:spPr>
          <a:xfrm rot="1800000">
            <a:off x="845820" y="3360420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600200" y="3172968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Hospitalar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3584448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Cortinas descartáveis, sacos coloridos para medicação, sacolas para exame, envelopes plásticos, sacos de resíduos.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44768" y="2990088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Hexagon 20"/>
          <p:cNvSpPr/>
          <p:nvPr/>
        </p:nvSpPr>
        <p:spPr>
          <a:xfrm rot="1800000">
            <a:off x="6350508" y="3360420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04888" y="3172968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Moveleiro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04888" y="3584448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Bolha reforçada e encolhível, filme canela, capas e lonas para móveis, saco Triplex.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151376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Hexagon 24"/>
          <p:cNvSpPr/>
          <p:nvPr/>
        </p:nvSpPr>
        <p:spPr>
          <a:xfrm rot="1800000">
            <a:off x="845820" y="4521708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600200" y="4334256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Logística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00200" y="4745736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Envelopes de segurança COEX e Cinza Econômico, envelopes bolha, filme stretch pré-estirado, bolha picotada.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44768" y="4151376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Hexagon 28"/>
          <p:cNvSpPr/>
          <p:nvPr/>
        </p:nvSpPr>
        <p:spPr>
          <a:xfrm rot="1800000">
            <a:off x="6350508" y="4521708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104888" y="4334256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CDs Comércios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888" y="4745736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Sacolas personalizadas, envelopes de segurança, filmes stretch e bolha em alto volume programado.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0080" y="5312664"/>
            <a:ext cx="5394960" cy="10515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Hexagon 32"/>
          <p:cNvSpPr/>
          <p:nvPr/>
        </p:nvSpPr>
        <p:spPr>
          <a:xfrm rot="1800000">
            <a:off x="845820" y="5682996"/>
            <a:ext cx="502920" cy="502920"/>
          </a:xfrm>
          <a:prstGeom prst="hexagon">
            <a:avLst/>
          </a:prstGeom>
          <a:solidFill>
            <a:srgbClr val="7A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600200" y="5495544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7A1E2C"/>
                </a:solidFill>
                <a:latin typeface="Liberation Sans"/>
              </a:rPr>
              <a:t>Revendedores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00200" y="5907024"/>
            <a:ext cx="4297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555555"/>
                </a:solidFill>
                <a:latin typeface="Liberation Sans"/>
              </a:rPr>
              <a:t>Bolha virgem e canela reciclada, envelopes plásticos, sacolas alça vazada, giro programado.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SEGMENTO DE DESTAQUE · EXPERTISE PRIME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Automotivo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Embalagens técnicas para linhas de produção, logística de peças e proteção contra corrosão em ambientes automotivos.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 VCI para peças metálicas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 VCI liso ou impresso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Condolino (papelão ondulado plástico)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faróis e lanternas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para-choques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43153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30352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retrovisor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8680" y="581558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1560" y="568756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escapamento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8680" y="619963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607161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virabrequim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Anticorrosão para metais ferrosos</a:t>
            </a:r>
          </a:p>
        </p:txBody>
      </p:sp>
      <p:sp>
        <p:nvSpPr>
          <p:cNvPr id="33" name="Hexagon 32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Proteção contra abrasão em movimentação</a:t>
            </a:r>
          </a:p>
        </p:txBody>
      </p:sp>
      <p:sp>
        <p:nvSpPr>
          <p:cNvPr id="35" name="Hexagon 34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Padronização visual na linha de montagem</a:t>
            </a:r>
          </a:p>
        </p:txBody>
      </p:sp>
      <p:sp>
        <p:nvSpPr>
          <p:cNvPr id="37" name="Hexagon 36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Rastreabilidade e impressão personalizada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PROTEÇÃO ANTICORROSIVA E RESISTÊNCIA MECÂNICA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Metalúrgica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Embalagens plásticas para peças metálicas: proteção contra oxidação, umidade e impacto no transporte e armazenamento.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Sacos PEBD lisos ou impressos (fechamento em Liner)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 Bolha Antiestático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 Liso VCI para peças metálicas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Filme Shrink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Lonas Bolha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43153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30352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técnicas para peças grandes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Substitui embalagens dispendiosas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Reduz refugo por oxidação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Padronização por peça / código</a:t>
            </a:r>
          </a:p>
        </p:txBody>
      </p:sp>
      <p:sp>
        <p:nvSpPr>
          <p:cNvPr id="33" name="Hexagon 32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Alta gramatura para peças pesadas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HIGIENE, IDENTIFICAÇÃO E SEGURANÇA DO PACIENTE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Hospitalar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Produtos plásticos para hospitais, clínicas e laboratórios com foco em higiene, controle de infecção e transporte de exames.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Cortina descartável lisa ou impressa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Sacos coloridos para controle de medicação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Sacolas para exame (alça vazada, personalizada)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Envelopes plásticos para envio de exames (invioláveis)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Sacos para unitarização de doses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43153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30352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Sacos de resíduos por código de cor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Segregação por cor reduz erros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Inviolabilidade para amostras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Padronização institucional</a:t>
            </a:r>
          </a:p>
        </p:txBody>
      </p:sp>
      <p:sp>
        <p:nvSpPr>
          <p:cNvPr id="33" name="Hexagon 32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Cortinas de uso único reduzem lavanderia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Hexagon 3"/>
          <p:cNvSpPr/>
          <p:nvPr/>
        </p:nvSpPr>
        <p:spPr>
          <a:xfrm rot="1800000">
            <a:off x="11094415" y="0"/>
            <a:ext cx="1097280" cy="109728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4572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PROTEÇÃO TOTAL NO SHOWROOM, NO TRANSPORTE E NA ENTREGA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77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7A1E2C"/>
                </a:solidFill>
                <a:latin typeface="Liberation Sans"/>
              </a:rPr>
              <a:t>Moveleiro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00200"/>
            <a:ext cx="731520" cy="36576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Liberation Sans"/>
              </a:rPr>
              <a:t>Bolhas técnicas, capas, filmes e sacos desenhados para móveis planejados, sofás, colchões e peças de grande porte.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788920"/>
            <a:ext cx="5486400" cy="3520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5486400" cy="73152"/>
          </a:xfrm>
          <a:prstGeom prst="rect">
            <a:avLst/>
          </a:prstGeom>
          <a:solidFill>
            <a:srgbClr val="7A1E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260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7A1E2C"/>
                </a:solidFill>
                <a:latin typeface="Liberation Sans"/>
              </a:rPr>
              <a:t>PRODUTOS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51129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3832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Bolha reforçada para móveis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3895344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3767328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Bolha encolhível (shrink) para acabamento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279392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151376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Filme canela para proteção intermediária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35424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Capas para móveis sob medida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5047488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919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Lonas para móveis pesados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431536"/>
            <a:ext cx="91440" cy="91440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30352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A1A1A"/>
                </a:solidFill>
                <a:latin typeface="Liberation Sans"/>
              </a:rPr>
              <a:t>Saco Triplex para peças críticas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2788920"/>
            <a:ext cx="5394960" cy="35204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09360" y="2788920"/>
            <a:ext cx="5394960" cy="73152"/>
          </a:xfrm>
          <a:prstGeom prst="rect">
            <a:avLst/>
          </a:prstGeom>
          <a:solidFill>
            <a:srgbClr val="C89B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37960" y="292608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C89B3C"/>
                </a:solidFill>
                <a:latin typeface="Liberation Sans"/>
              </a:rPr>
              <a:t>BENEFÍCIOS</a:t>
            </a:r>
          </a:p>
        </p:txBody>
      </p:sp>
      <p:sp>
        <p:nvSpPr>
          <p:cNvPr id="27" name="Hexagon 26"/>
          <p:cNvSpPr/>
          <p:nvPr/>
        </p:nvSpPr>
        <p:spPr>
          <a:xfrm rot="1800000">
            <a:off x="6606540" y="347929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95160" y="342900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Zero avarias na entrega final</a:t>
            </a:r>
          </a:p>
        </p:txBody>
      </p:sp>
      <p:sp>
        <p:nvSpPr>
          <p:cNvPr id="29" name="Hexagon 28"/>
          <p:cNvSpPr/>
          <p:nvPr/>
        </p:nvSpPr>
        <p:spPr>
          <a:xfrm rot="1800000">
            <a:off x="6606540" y="402793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95160" y="397764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Apresentação limpa no showroom</a:t>
            </a:r>
          </a:p>
        </p:txBody>
      </p:sp>
      <p:sp>
        <p:nvSpPr>
          <p:cNvPr id="31" name="Hexagon 30"/>
          <p:cNvSpPr/>
          <p:nvPr/>
        </p:nvSpPr>
        <p:spPr>
          <a:xfrm rot="1800000">
            <a:off x="6606540" y="4576572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995160" y="4526280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Facilita paletização e amarração</a:t>
            </a:r>
          </a:p>
        </p:txBody>
      </p:sp>
      <p:sp>
        <p:nvSpPr>
          <p:cNvPr id="33" name="Hexagon 32"/>
          <p:cNvSpPr/>
          <p:nvPr/>
        </p:nvSpPr>
        <p:spPr>
          <a:xfrm rot="1800000">
            <a:off x="6606540" y="5125211"/>
            <a:ext cx="228600" cy="228600"/>
          </a:xfrm>
          <a:prstGeom prst="hexagon">
            <a:avLst/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995160" y="5074919"/>
            <a:ext cx="4617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Liberation Sans"/>
              </a:rPr>
              <a:t>Personalização com marca da loja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55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655624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C89B3C"/>
                </a:solidFill>
                <a:latin typeface="Liberation Sans"/>
              </a:rPr>
              <a:t>PROTEPRIME  ·  APRESENTAÇÃO COMERCIAL 2026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11535" y="655624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>
                <a:solidFill>
                  <a:srgbClr val="C89B3C"/>
                </a:solidFill>
                <a:latin typeface="Liberation Sans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